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28"/>
  </p:notesMasterIdLst>
  <p:handoutMasterIdLst>
    <p:handoutMasterId r:id="rId29"/>
  </p:handoutMasterIdLst>
  <p:sldIdLst>
    <p:sldId id="394" r:id="rId3"/>
    <p:sldId id="466" r:id="rId4"/>
    <p:sldId id="500" r:id="rId5"/>
    <p:sldId id="467" r:id="rId6"/>
    <p:sldId id="464" r:id="rId7"/>
    <p:sldId id="498" r:id="rId8"/>
    <p:sldId id="469" r:id="rId9"/>
    <p:sldId id="493" r:id="rId10"/>
    <p:sldId id="470" r:id="rId11"/>
    <p:sldId id="495" r:id="rId12"/>
    <p:sldId id="506" r:id="rId13"/>
    <p:sldId id="507" r:id="rId14"/>
    <p:sldId id="475" r:id="rId15"/>
    <p:sldId id="496" r:id="rId16"/>
    <p:sldId id="499" r:id="rId17"/>
    <p:sldId id="487" r:id="rId18"/>
    <p:sldId id="497" r:id="rId19"/>
    <p:sldId id="509" r:id="rId20"/>
    <p:sldId id="488" r:id="rId21"/>
    <p:sldId id="489" r:id="rId22"/>
    <p:sldId id="490" r:id="rId23"/>
    <p:sldId id="492" r:id="rId24"/>
    <p:sldId id="508" r:id="rId25"/>
    <p:sldId id="352" r:id="rId26"/>
    <p:sldId id="393" r:id="rId2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A8D1EA"/>
    <a:srgbClr val="A0E4FF"/>
    <a:srgbClr val="A0E4EB"/>
    <a:srgbClr val="99CCFF"/>
    <a:srgbClr val="00CCFF"/>
    <a:srgbClr val="F8DC9E"/>
    <a:srgbClr val="FBEEDC"/>
    <a:srgbClr val="FBEEC9"/>
    <a:srgbClr val="603A14"/>
    <a:srgbClr val="E85C0E"/>
  </p:clrMru>
  <p:extLst>
    <p:ext uri="{E76CE94A-603C-4142-B9EB-6D1370010A27}">
      <p14:discardImageEditData xmlns:p14="http://schemas.microsoft.com/office/powerpoint/2010/main" xmlns="" val="1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73" d="100"/>
          <a:sy n="73" d="100"/>
        </p:scale>
        <p:origin x="-312" y="-10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7/10/2017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xmlns="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46920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28013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80336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36266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76896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68412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xmlns="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7/10/2017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Rectangle 15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43204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www.nakov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jpeg"/><Relationship Id="rId7" Type="http://schemas.openxmlformats.org/officeDocument/2006/relationships/image" Target="../media/image46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software-technologi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/categories/45" TargetMode="External"/><Relationship Id="rId4" Type="http://schemas.openxmlformats.org/officeDocument/2006/relationships/image" Target="../media/image5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hyperlink" Target="https://jetbrains.com/phpstorm/" TargetMode="External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visualstudio.com/" TargetMode="External"/><Relationship Id="rId5" Type="http://schemas.openxmlformats.org/officeDocument/2006/relationships/hyperlink" Target="https://www.jetbrains.com/idea/" TargetMode="External"/><Relationship Id="rId10" Type="http://schemas.openxmlformats.org/officeDocument/2006/relationships/image" Target="../media/image56.png"/><Relationship Id="rId4" Type="http://schemas.openxmlformats.org/officeDocument/2006/relationships/hyperlink" Target="https://jetbrains.com/webstorm/" TargetMode="External"/><Relationship Id="rId9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61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software-technologies" TargetMode="External"/><Relationship Id="rId7" Type="http://schemas.openxmlformats.org/officeDocument/2006/relationships/image" Target="../media/image58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60.png"/><Relationship Id="rId5" Type="http://schemas.openxmlformats.org/officeDocument/2006/relationships/image" Target="../media/image57.png"/><Relationship Id="rId15" Type="http://schemas.openxmlformats.org/officeDocument/2006/relationships/image" Target="../media/image62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64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59.png"/><Relationship Id="rId14" Type="http://schemas.openxmlformats.org/officeDocument/2006/relationships/hyperlink" Target="http://www.telenor.bg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65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6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9144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Software Technologies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193900"/>
            <a:ext cx="8125251" cy="778736"/>
          </a:xfrm>
        </p:spPr>
        <p:txBody>
          <a:bodyPr>
            <a:normAutofit/>
          </a:bodyPr>
          <a:lstStyle/>
          <a:p>
            <a:r>
              <a:rPr lang="en-US" dirty="0"/>
              <a:t>Course Overview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5036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4786131" y="3607839"/>
            <a:ext cx="1906932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Software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Technologies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59309" y="3536755"/>
            <a:ext cx="4517154" cy="2545286"/>
          </a:xfrm>
          <a:prstGeom prst="roundRect">
            <a:avLst/>
          </a:prstGeom>
          <a:effectLst>
            <a:softEdge rad="127000"/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225661">
            <a:off x="10427851" y="3389315"/>
            <a:ext cx="1151113" cy="115111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21033746">
            <a:off x="10698747" y="5006526"/>
            <a:ext cx="741943" cy="1079189"/>
          </a:xfrm>
          <a:prstGeom prst="roundRect">
            <a:avLst>
              <a:gd name="adj" fmla="val 6205"/>
            </a:avLst>
          </a:prstGeom>
        </p:spPr>
      </p:pic>
      <p:pic>
        <p:nvPicPr>
          <p:cNvPr id="19" name="Picture 4" descr="http://www.theastrainings.com/images/php_ico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54833">
            <a:off x="6800025" y="5091646"/>
            <a:ext cx="1092284" cy="109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8739591" y="4050801"/>
            <a:ext cx="1512733" cy="1396190"/>
            <a:chOff x="8566101" y="4832250"/>
            <a:chExt cx="1743901" cy="1548590"/>
          </a:xfrm>
        </p:grpSpPr>
        <p:pic>
          <p:nvPicPr>
            <p:cNvPr id="1030" name="Picture 6" descr="http://www.microsoft.com/web/media/gallery/apps-screenshots/Microsoft-App-Request-Routing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1412" y="4832250"/>
              <a:ext cx="1548590" cy="154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4" descr="http://www.iconsdb.com/icons/preview/gray/database-5-xxl.png"/>
            <p:cNvPicPr>
              <a:picLocks noChangeAspect="1" noChangeArrowheads="1"/>
            </p:cNvPicPr>
            <p:nvPr/>
          </p:nvPicPr>
          <p:blipFill>
            <a:blip r:embed="rId1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566101" y="5513521"/>
              <a:ext cx="727505" cy="797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Picture 6" descr="https://raw.githubusercontent.com/sschmid/Entitas-CSharp/develop/Readme/Images/csharp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70714" y="3196958"/>
            <a:ext cx="1164843" cy="111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4948085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Software Technologies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399533" y="5788744"/>
            <a:ext cx="9336630" cy="688256"/>
          </a:xfrm>
        </p:spPr>
        <p:txBody>
          <a:bodyPr/>
          <a:lstStyle/>
          <a:p>
            <a:r>
              <a:rPr lang="en-US" dirty="0"/>
              <a:t>Course Details and Schedule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36612" y="1760689"/>
            <a:ext cx="1929602" cy="192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kesypsy.web.auth.gr/images/icons/calenda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393239" y="1760689"/>
            <a:ext cx="1927676" cy="19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08854" y="877279"/>
            <a:ext cx="5541744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28969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11009399" cy="5570355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Svetlin Nakov,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PhD</a:t>
            </a:r>
          </a:p>
          <a:p>
            <a:pPr lvl="1"/>
            <a:r>
              <a:rPr lang="en-US" noProof="1"/>
              <a:t>Training &amp; Inspiration Manager </a:t>
            </a:r>
            <a:br>
              <a:rPr lang="en-US" noProof="1"/>
            </a:br>
            <a:r>
              <a:rPr lang="en-US" noProof="1"/>
              <a:t>@ Software University (SoftUni)</a:t>
            </a:r>
          </a:p>
          <a:p>
            <a:pPr lvl="1"/>
            <a:r>
              <a:rPr lang="en-US" noProof="1"/>
              <a:t>20+ years as software developer</a:t>
            </a:r>
          </a:p>
          <a:p>
            <a:pPr lvl="1"/>
            <a:r>
              <a:rPr lang="en-US" noProof="1"/>
              <a:t>10+ years experience as trainer</a:t>
            </a:r>
          </a:p>
          <a:p>
            <a:pPr lvl="1"/>
            <a:r>
              <a:rPr lang="en-US" noProof="1"/>
              <a:t>Author of 8 programming books</a:t>
            </a:r>
          </a:p>
          <a:p>
            <a:pPr lvl="1"/>
            <a:r>
              <a:rPr lang="en-US" noProof="1"/>
              <a:t>Speaker at hundreds of events</a:t>
            </a:r>
          </a:p>
          <a:p>
            <a:pPr lvl="1"/>
            <a:r>
              <a:rPr lang="en-US" noProof="1"/>
              <a:t>Web site &amp; blog: </a:t>
            </a:r>
            <a:r>
              <a:rPr lang="en-US" noProof="1">
                <a:hlinkClick r:id="rId2"/>
              </a:rPr>
              <a:t>www.nakov.com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66012" y="1371600"/>
            <a:ext cx="3505200" cy="3505200"/>
          </a:xfrm>
          <a:prstGeom prst="roundRect">
            <a:avLst>
              <a:gd name="adj" fmla="val 3263"/>
            </a:avLst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xmlns="" val="323238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5599199" cy="5570355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Vladimir Damyanovski</a:t>
            </a:r>
          </a:p>
          <a:p>
            <a:pPr lvl="1"/>
            <a:r>
              <a:rPr lang="en-US" noProof="1"/>
              <a:t>Junior Trainer @ SoftUni</a:t>
            </a:r>
          </a:p>
          <a:p>
            <a:pPr lvl="1"/>
            <a:r>
              <a:rPr lang="en-US" noProof="1"/>
              <a:t>Interested in programming and electronic music</a:t>
            </a:r>
          </a:p>
          <a:p>
            <a:pPr>
              <a:spcBef>
                <a:spcPts val="24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Kalin Primov</a:t>
            </a:r>
          </a:p>
          <a:p>
            <a:pPr lvl="1"/>
            <a:r>
              <a:rPr lang="en-US" noProof="1"/>
              <a:t>Junior Trainer @ SoftUni</a:t>
            </a:r>
          </a:p>
          <a:p>
            <a:pPr lvl="1"/>
            <a:r>
              <a:rPr lang="en-US" noProof="1"/>
              <a:t>Interested in Java, C# and JS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1028" name="Picture 4" descr="https://lh4.googleusercontent.com/aPighqjRif6_J7jYMt7vl-9ZRxfNqZWb9Z6hTOhJp8ys7wqiAE1c1mAkkCOG1LiU4W-9fzzmC7jgfpWFSmv3yawkiFsjTz_miNBmPMHWD60mPQsamLRdabvSOHwM__m1e0kyFnUK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41866" y="1290132"/>
            <a:ext cx="2672292" cy="2672292"/>
          </a:xfrm>
          <a:prstGeom prst="roundRect">
            <a:avLst>
              <a:gd name="adj" fmla="val 1603"/>
            </a:avLst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94097" y="2895600"/>
            <a:ext cx="2172315" cy="3202687"/>
          </a:xfrm>
          <a:prstGeom prst="roundRect">
            <a:avLst>
              <a:gd name="adj" fmla="val 383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xmlns="" val="3056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Lessons: ~ </a:t>
            </a:r>
            <a:r>
              <a:rPr lang="en-US" dirty="0">
                <a:latin typeface="Consolas" pitchFamily="49" charset="0"/>
              </a:rPr>
              <a:t>60</a:t>
            </a:r>
            <a:r>
              <a:rPr lang="en-US" dirty="0"/>
              <a:t> hours (onsite + YouTube videos)</a:t>
            </a:r>
          </a:p>
          <a:p>
            <a:pPr>
              <a:lnSpc>
                <a:spcPct val="114000"/>
              </a:lnSpc>
            </a:pPr>
            <a:r>
              <a:rPr lang="en-US" dirty="0"/>
              <a:t>Practical exercises (in class): ~ </a:t>
            </a:r>
            <a:r>
              <a:rPr lang="en-US" dirty="0">
                <a:latin typeface="Consolas" pitchFamily="49" charset="0"/>
              </a:rPr>
              <a:t>110</a:t>
            </a:r>
            <a:r>
              <a:rPr lang="en-US" dirty="0"/>
              <a:t> hours</a:t>
            </a:r>
          </a:p>
          <a:p>
            <a:pPr>
              <a:lnSpc>
                <a:spcPct val="114000"/>
              </a:lnSpc>
            </a:pPr>
            <a:r>
              <a:rPr lang="en-US" dirty="0"/>
              <a:t>Practical Exam: 4 hours</a:t>
            </a:r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dirty="0"/>
              <a:t>Allocation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Timeframe: July – August 2017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Regular Exam: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02 September 2017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and Schedule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9319414" y="14724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89812" y="3578121"/>
            <a:ext cx="4005419" cy="2670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220903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06256"/>
            <a:ext cx="8938472" cy="820600"/>
          </a:xfrm>
        </p:spPr>
        <p:txBody>
          <a:bodyPr/>
          <a:lstStyle/>
          <a:p>
            <a:r>
              <a:rPr lang="en-US" dirty="0"/>
              <a:t>Software Technologies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92632"/>
            <a:ext cx="89384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4646612" y="609600"/>
            <a:ext cx="2819400" cy="3991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5894" y="1824790"/>
            <a:ext cx="3539718" cy="2744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http://www.nakov.com/wp-content/uploads/2014/05/image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7847012" y="2034103"/>
            <a:ext cx="3581400" cy="25378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514135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Practical Exam – 90%</a:t>
            </a:r>
          </a:p>
          <a:p>
            <a:r>
              <a:rPr lang="en-US" dirty="0"/>
              <a:t>Homework (Submissions &amp; Checks) – 10%</a:t>
            </a:r>
          </a:p>
          <a:p>
            <a:r>
              <a:rPr lang="en-US" dirty="0"/>
              <a:t>Forum activity – bonus 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/>
              <a:t>%</a:t>
            </a:r>
            <a:endParaRPr lang="bg-BG" dirty="0"/>
          </a:p>
          <a:p>
            <a:r>
              <a:rPr lang="en-US" dirty="0"/>
              <a:t>Presence in class – 5% bonus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151812" y="4374708"/>
            <a:ext cx="3243214" cy="1816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8151812" y="1447800"/>
            <a:ext cx="3243214" cy="22999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2573863" y="4521272"/>
            <a:ext cx="2770844" cy="151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779730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is mainly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work in class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Lesson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live workshop</a:t>
            </a:r>
          </a:p>
          <a:p>
            <a:pPr lvl="1"/>
            <a:r>
              <a:rPr lang="en-US" dirty="0"/>
              <a:t>Exercise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only exercises</a:t>
            </a:r>
          </a:p>
          <a:p>
            <a:pPr>
              <a:spcBef>
                <a:spcPts val="1200"/>
              </a:spcBef>
            </a:pPr>
            <a:r>
              <a:rPr lang="en-US" dirty="0"/>
              <a:t>How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submit</a:t>
            </a:r>
            <a:r>
              <a:rPr lang="en-US" dirty="0"/>
              <a:t> your homework?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Some submitted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</a:p>
          <a:p>
            <a:pPr lvl="1"/>
            <a:r>
              <a:rPr lang="en-US" dirty="0"/>
              <a:t>Others uploaded in the course Web site</a:t>
            </a:r>
          </a:p>
          <a:p>
            <a:pPr>
              <a:spcBef>
                <a:spcPts val="1200"/>
              </a:spcBef>
            </a:pPr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1 week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8531088" y="4343400"/>
            <a:ext cx="3049724" cy="19424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988288" y="1371600"/>
            <a:ext cx="2135324" cy="2662128"/>
          </a:xfrm>
          <a:prstGeom prst="roundRect">
            <a:avLst>
              <a:gd name="adj" fmla="val 749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205541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097279"/>
          </a:xfrm>
        </p:spPr>
        <p:txBody>
          <a:bodyPr>
            <a:normAutofit/>
          </a:bodyPr>
          <a:lstStyle/>
          <a:p>
            <a:r>
              <a:rPr lang="en-US" dirty="0"/>
              <a:t>Create an application which supports basic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CRUD</a:t>
            </a:r>
            <a:r>
              <a:rPr lang="en-US" dirty="0"/>
              <a:t> operations.</a:t>
            </a:r>
          </a:p>
          <a:p>
            <a:pPr lvl="1"/>
            <a:r>
              <a:rPr lang="en-US" dirty="0"/>
              <a:t>An application of type (“TODO” list, Simple Album etc.)</a:t>
            </a:r>
          </a:p>
          <a:p>
            <a:r>
              <a:rPr lang="en-US" dirty="0" smtClean="0"/>
              <a:t>You </a:t>
            </a:r>
            <a:r>
              <a:rPr lang="en-US" dirty="0"/>
              <a:t>will have to create the application on all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4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technologies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You have a total exam time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4 hours</a:t>
            </a:r>
            <a:r>
              <a:rPr lang="en-US" dirty="0" smtClean="0"/>
              <a:t>, to solve everything.</a:t>
            </a:r>
          </a:p>
          <a:p>
            <a:r>
              <a:rPr lang="en-US" dirty="0" smtClean="0"/>
              <a:t>After the exam time, a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checking time </a:t>
            </a:r>
            <a:r>
              <a:rPr lang="en-US" dirty="0" smtClean="0"/>
              <a:t>initiates:</a:t>
            </a:r>
          </a:p>
          <a:p>
            <a:pPr lvl="1"/>
            <a:r>
              <a:rPr lang="en-US" dirty="0" smtClean="0"/>
              <a:t>An invigilator will check your solutions.</a:t>
            </a:r>
          </a:p>
          <a:p>
            <a:pPr lvl="1"/>
            <a:r>
              <a:rPr lang="en-US" dirty="0" smtClean="0"/>
              <a:t>You will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dirty="0" smtClean="0"/>
              <a:t> be allowed to modify your solutions.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Exam</a:t>
            </a:r>
          </a:p>
        </p:txBody>
      </p:sp>
    </p:spTree>
    <p:extLst>
      <p:ext uri="{BB962C8B-B14F-4D97-AF65-F5344CB8AC3E}">
        <p14:creationId xmlns:p14="http://schemas.microsoft.com/office/powerpoint/2010/main" xmlns="" val="120783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CBBA88C-C72C-46FC-B1CD-F9B946D90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course assignments require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search in Internet</a:t>
            </a:r>
          </a:p>
          <a:p>
            <a:pPr lvl="1"/>
            <a:r>
              <a:rPr lang="en-US" dirty="0"/>
              <a:t>This is an important part of the learning process</a:t>
            </a:r>
          </a:p>
          <a:p>
            <a:pPr lvl="1"/>
            <a:r>
              <a:rPr lang="en-US" dirty="0"/>
              <a:t>Some exercises intentionally have no hints</a:t>
            </a:r>
          </a:p>
          <a:p>
            <a:pPr>
              <a:spcBef>
                <a:spcPts val="1800"/>
              </a:spcBef>
            </a:pPr>
            <a:r>
              <a:rPr lang="en-US" dirty="0"/>
              <a:t>Learn to find solutions!</a:t>
            </a:r>
          </a:p>
          <a:p>
            <a:pPr lvl="1"/>
            <a:r>
              <a:rPr lang="en-US" dirty="0"/>
              <a:t>Software development includes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everyday searching and learning</a:t>
            </a:r>
          </a:p>
          <a:p>
            <a:pPr lvl="1"/>
            <a:r>
              <a:rPr lang="en-US" dirty="0"/>
              <a:t>No excuses, 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to study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Developers learn new technologies, tools, languages every day!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 to Search in Internet &amp; Find Solutions!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7B78E1C-877B-427F-AAEF-BEAD8D3C685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96502" y="3956598"/>
            <a:ext cx="1591194" cy="1774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8087262-3054-478E-93C5-581F1CE863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FBEEDC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161212" y="3874306"/>
            <a:ext cx="1939930" cy="1946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4D0849A-0B29-4F4F-8E67-058FA055A77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68475" y="1981200"/>
            <a:ext cx="1719221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0979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4522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Schedule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Exams and Evaluation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08291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Programming Basics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/>
              <a:t>Register 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all course exercises</a:t>
            </a:r>
          </a:p>
          <a:p>
            <a:pPr lvl="1"/>
            <a:r>
              <a:rPr lang="en-US" dirty="0"/>
              <a:t>Share source code / discuss ideas / help each 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 &amp; Forums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370012" y="1924966"/>
            <a:ext cx="94488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https://softuni.bg/courses/software-technologies</a:t>
            </a: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9839171" y="3191868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https://softuni.bg/forum/categories/45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2157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/>
              <a:t>,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>
                <a:solidFill>
                  <a:schemeClr val="tx2">
                    <a:lumMod val="75000"/>
                  </a:schemeClr>
                </a:solidFill>
              </a:rPr>
            </a:br>
            <a:r>
              <a:rPr lang="en-US"/>
              <a:t>and </a:t>
            </a:r>
            <a:r>
              <a:rPr lang="en-US" dirty="0"/>
              <a:t>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Software Technologies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70065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noProof="1"/>
              <a:t>PhpStorm</a:t>
            </a:r>
            <a:r>
              <a:rPr lang="en-US" dirty="0"/>
              <a:t> – </a:t>
            </a:r>
            <a:r>
              <a:rPr lang="en-US" dirty="0">
                <a:hlinkClick r:id="rId3"/>
              </a:rPr>
              <a:t>https://jetbrains.com/phpstorm/</a:t>
            </a:r>
            <a:r>
              <a:rPr lang="en-US" dirty="0"/>
              <a:t> – for PHP</a:t>
            </a:r>
            <a:endParaRPr lang="en-US" noProof="1"/>
          </a:p>
          <a:p>
            <a:pPr lvl="1">
              <a:lnSpc>
                <a:spcPct val="110000"/>
              </a:lnSpc>
            </a:pPr>
            <a:r>
              <a:rPr lang="en-US" noProof="1"/>
              <a:t>WebStorm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https://jetbrains.com/webstorm/</a:t>
            </a:r>
            <a:r>
              <a:rPr lang="en-US" dirty="0"/>
              <a:t> – for JS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IntelliJ Idea – </a:t>
            </a:r>
            <a:r>
              <a:rPr lang="en-US" dirty="0">
                <a:hlinkClick r:id="rId5"/>
              </a:rPr>
              <a:t>https://www.jetbrains.com/idea/</a:t>
            </a:r>
            <a:r>
              <a:rPr lang="bg-BG" dirty="0"/>
              <a:t> – </a:t>
            </a:r>
            <a:r>
              <a:rPr lang="en-US" dirty="0"/>
              <a:t>for Java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Visual Studio – </a:t>
            </a:r>
            <a:r>
              <a:rPr lang="en-US" dirty="0">
                <a:hlinkClick r:id="rId6"/>
              </a:rPr>
              <a:t>https://www.visualstudio.com</a:t>
            </a:r>
            <a:r>
              <a:rPr lang="en-US" dirty="0"/>
              <a:t> – for .NET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50033" y="4933380"/>
            <a:ext cx="1521613" cy="1487632"/>
          </a:xfrm>
          <a:prstGeom prst="rect">
            <a:avLst/>
          </a:prstGeom>
        </p:spPr>
      </p:pic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6407" y="4933380"/>
            <a:ext cx="1487632" cy="1487632"/>
          </a:xfrm>
          <a:prstGeom prst="rect">
            <a:avLst/>
          </a:prstGeom>
        </p:spPr>
      </p:pic>
      <p:pic>
        <p:nvPicPr>
          <p:cNvPr id="10" name="Picture 6" descr="http://www.codeproject.com/KB/cross-platform/860150/vs2015.png">
            <a:hlinkClick r:id="rId6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678597" y="4969315"/>
            <a:ext cx="1525588" cy="157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&amp;Rcy;&amp;iecy;&amp;zcy;&amp;ucy;&amp;lcy;&amp;tcy;&amp;acy;&amp;tcy; &amp;scy; &amp;icy;&amp;zcy;&amp;ocy;&amp;bcy;&amp;rcy;&amp;acy;&amp;zhcy;&amp;iecy;&amp;ncy;&amp;icy;&amp;iecy; &amp;zcy;&amp;acy; intellij idea logo">
            <a:hlinkClick r:id="rId5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42012" y="4933380"/>
            <a:ext cx="1466219" cy="146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20035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Technologies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https://softuni.bg/courses/software-technologies 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 cstate="print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 cstate="print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 cstate="print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 cstate="print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 cstate="print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 cstate="print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xmlns="" val="2908314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2647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t="7214" b="7214"/>
          <a:stretch/>
        </p:blipFill>
        <p:spPr>
          <a:xfrm>
            <a:off x="9659438" y="566703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5359" t="-15226" r="-5359" b="-15226"/>
          <a:stretch/>
        </p:blipFill>
        <p:spPr>
          <a:xfrm>
            <a:off x="9457098" y="267967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10075536" y="403860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3124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#tech-</a:t>
            </a:r>
            <a:r>
              <a:rPr lang="en-US" sz="11500" b="1" dirty="0" err="1"/>
              <a:t>softuni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21829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871445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Software Technologies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12544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134992" y="990600"/>
            <a:ext cx="7825572" cy="3663127"/>
            <a:chOff x="998778" y="2709000"/>
            <a:chExt cx="7687634" cy="3510730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screen">
              <a:lum contrast="20000"/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/>
            <p:cNvSpPr txBox="1"/>
            <p:nvPr/>
          </p:nvSpPr>
          <p:spPr>
            <a:xfrm rot="288549">
              <a:off x="1493219" y="3044821"/>
              <a:ext cx="6560812" cy="3133392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pPr algn="ctr"/>
              <a:r>
                <a:rPr lang="en-US" sz="12800" b="1" dirty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Software</a:t>
              </a:r>
              <a:br>
                <a:rPr lang="en-US" sz="12800" b="1" dirty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</a:br>
              <a:r>
                <a:rPr lang="en-US" sz="12800" b="1" dirty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Technologies</a:t>
              </a:r>
            </a:p>
          </p:txBody>
        </p:sp>
      </p:grpSp>
      <p:pic>
        <p:nvPicPr>
          <p:cNvPr id="1026" name="Picture 2" descr="http://files.softicons.com/download/application-icons/3d-cartoon-icons-by-deleket/png/256/Web%20Codin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000581" y="236682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44007">
            <a:off x="987001" y="1433512"/>
            <a:ext cx="1728788" cy="1728786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76945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US" dirty="0"/>
              <a:t>The Software Technologies course provides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first steps </a:t>
            </a:r>
            <a:r>
              <a:rPr lang="en-US" dirty="0"/>
              <a:t>in 5 technologies: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Basics of HTML &amp; CSS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Web development with PHP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Web development with JavaScript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Web development with C#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Web development with Java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225661">
            <a:off x="10213022" y="1335111"/>
            <a:ext cx="1251879" cy="12518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1300561">
            <a:off x="10428897" y="4662053"/>
            <a:ext cx="958979" cy="1394878"/>
          </a:xfrm>
          <a:prstGeom prst="roundRect">
            <a:avLst>
              <a:gd name="adj" fmla="val 6205"/>
            </a:avLst>
          </a:prstGeom>
        </p:spPr>
      </p:pic>
      <p:pic>
        <p:nvPicPr>
          <p:cNvPr id="1028" name="Picture 4" descr="http://www.theastrainings.com/images/php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54833">
            <a:off x="8733059" y="1972816"/>
            <a:ext cx="1293030" cy="129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s://raw.githubusercontent.com/sschmid/Entitas-CSharp/develop/Readme/Images/csharp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670311" y="3286598"/>
            <a:ext cx="1164843" cy="111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98188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course is 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introductory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It will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NOT teach you </a:t>
            </a:r>
            <a:r>
              <a:rPr lang="en-US" dirty="0"/>
              <a:t>HTML, CSS, JavaScript,</a:t>
            </a:r>
            <a:br>
              <a:rPr lang="en-US" dirty="0"/>
            </a:br>
            <a:r>
              <a:rPr lang="en-US" dirty="0"/>
              <a:t>PHP, MySQL, .NET, SQL Server, Entity Framework,</a:t>
            </a:r>
            <a:br>
              <a:rPr lang="en-US" dirty="0"/>
            </a:br>
            <a:r>
              <a:rPr lang="en-US" dirty="0"/>
              <a:t>ASP.NET MVC, Java, Hibernate and Spring MVC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It will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make you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familiar </a:t>
            </a:r>
            <a:r>
              <a:rPr lang="en-US" dirty="0"/>
              <a:t>with these technologies</a:t>
            </a:r>
          </a:p>
          <a:p>
            <a:pPr lvl="2"/>
            <a:r>
              <a:rPr lang="en-US" dirty="0"/>
              <a:t>You get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idea</a:t>
            </a:r>
            <a:r>
              <a:rPr lang="en-US" dirty="0"/>
              <a:t> how these technologies work</a:t>
            </a:r>
          </a:p>
          <a:p>
            <a:pPr lvl="2"/>
            <a:r>
              <a:rPr lang="en-US" dirty="0"/>
              <a:t>You will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touch</a:t>
            </a:r>
            <a:r>
              <a:rPr lang="en-US" dirty="0"/>
              <a:t> all of them in 2 months</a:t>
            </a:r>
          </a:p>
          <a:p>
            <a:pPr lvl="2"/>
            <a:r>
              <a:rPr lang="en-US" dirty="0"/>
              <a:t>You will create a simple blog system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Warning: This Course is at Very Basic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225661">
            <a:off x="10412679" y="1585751"/>
            <a:ext cx="1251879" cy="12518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1300561">
            <a:off x="10628554" y="4890653"/>
            <a:ext cx="958979" cy="1394878"/>
          </a:xfrm>
          <a:prstGeom prst="roundRect">
            <a:avLst>
              <a:gd name="adj" fmla="val 6205"/>
            </a:avLst>
          </a:prstGeom>
        </p:spPr>
      </p:pic>
      <p:pic>
        <p:nvPicPr>
          <p:cNvPr id="1028" name="Picture 4" descr="http://www.theastrainings.com/images/php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54833">
            <a:off x="9247672" y="2175670"/>
            <a:ext cx="1293030" cy="129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s://raw.githubusercontent.com/sschmid/Entitas-CSharp/develop/Readme/Images/csharp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125337" y="3363266"/>
            <a:ext cx="1164843" cy="111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92233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2" y="1067933"/>
            <a:ext cx="11804822" cy="557035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Part 0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HTML &amp; CSS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Basics of HTML &amp; CSS, Creating the Blog Design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Part I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PHP &amp; MySQL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XAMPP, PHP 7, MySQL, Doctrine, Symfony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Creating a blog with Symfony</a:t>
            </a:r>
            <a:r>
              <a:rPr lang="bg-BG" dirty="0"/>
              <a:t> </a:t>
            </a:r>
            <a:r>
              <a:rPr lang="en-US" dirty="0"/>
              <a:t>and MySQL</a:t>
            </a:r>
          </a:p>
          <a:p>
            <a:pPr>
              <a:lnSpc>
                <a:spcPct val="120000"/>
              </a:lnSpc>
            </a:pPr>
            <a:r>
              <a:rPr lang="en-US" dirty="0"/>
              <a:t>Part II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JavaScript and MongoDB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ES6, Node.js, Express.js, MongoDB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Creating a blog with Express.js and MongoDB</a:t>
            </a:r>
            <a:endParaRPr lang="en-US" noProof="1"/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225661">
            <a:off x="9822289" y="4992711"/>
            <a:ext cx="1251879" cy="1251879"/>
          </a:xfrm>
          <a:prstGeom prst="rect">
            <a:avLst/>
          </a:prstGeom>
        </p:spPr>
      </p:pic>
      <p:pic>
        <p:nvPicPr>
          <p:cNvPr id="8" name="Picture 4" descr="http://www.theastrainings.com/images/php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54833">
            <a:off x="10301493" y="1739983"/>
            <a:ext cx="1430193" cy="143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71888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Part III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Java Web Development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Java 8, Hibernate and Spring MVC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Creating a blog with Spring MVC and Hibernate</a:t>
            </a:r>
            <a:endParaRPr lang="bg-BG" dirty="0"/>
          </a:p>
          <a:p>
            <a:pPr>
              <a:lnSpc>
                <a:spcPct val="120000"/>
              </a:lnSpc>
            </a:pPr>
            <a:r>
              <a:rPr lang="en-US" dirty="0"/>
              <a:t>Part IV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C# Web Development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C# 6, Entity Framework, ASP.NET MVC and SQL Server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Creating a blog with ASP.NET MVC and EF</a:t>
            </a:r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(2)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21300561">
            <a:off x="9981339" y="1651265"/>
            <a:ext cx="1253443" cy="1823189"/>
          </a:xfrm>
          <a:prstGeom prst="roundRect">
            <a:avLst>
              <a:gd name="adj" fmla="val 6205"/>
            </a:avLst>
          </a:prstGeom>
        </p:spPr>
      </p:pic>
      <p:pic>
        <p:nvPicPr>
          <p:cNvPr id="3078" name="Picture 6" descr="https://raw.githubusercontent.com/sschmid/Entitas-CSharp/develop/Readme/Images/cshar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146866" y="4953000"/>
            <a:ext cx="1164843" cy="111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68876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74561" y="914400"/>
            <a:ext cx="6242845" cy="4157832"/>
          </a:xfrm>
          <a:prstGeom prst="roundRect">
            <a:avLst>
              <a:gd name="adj" fmla="val 1547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2209424934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796</Words>
  <Application>Microsoft Office PowerPoint</Application>
  <PresentationFormat>По избор</PresentationFormat>
  <Paragraphs>173</Paragraphs>
  <Slides>25</Slides>
  <Notes>9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25</vt:i4>
      </vt:variant>
    </vt:vector>
  </HeadingPairs>
  <TitlesOfParts>
    <vt:vector size="26" baseType="lpstr">
      <vt:lpstr>SoftUni 16x9</vt:lpstr>
      <vt:lpstr>Software Technologies</vt:lpstr>
      <vt:lpstr>Table of Contents</vt:lpstr>
      <vt:lpstr>Have a Question?</vt:lpstr>
      <vt:lpstr>Software Technologies</vt:lpstr>
      <vt:lpstr>Course Objectives</vt:lpstr>
      <vt:lpstr>Warning: This Course is at Very Basic Level</vt:lpstr>
      <vt:lpstr>Course Topics</vt:lpstr>
      <vt:lpstr>Course Topics (2)</vt:lpstr>
      <vt:lpstr>The Trainers Team</vt:lpstr>
      <vt:lpstr>Software Technologies</vt:lpstr>
      <vt:lpstr>Trainers Team</vt:lpstr>
      <vt:lpstr>Trainers Team</vt:lpstr>
      <vt:lpstr>Training Duration and Schedule</vt:lpstr>
      <vt:lpstr>Software Technologies</vt:lpstr>
      <vt:lpstr>Scoring System for the Course</vt:lpstr>
      <vt:lpstr>Homework Assignments</vt:lpstr>
      <vt:lpstr>Practical Exam</vt:lpstr>
      <vt:lpstr>Learn to Search in Internet &amp; Find Solutions!</vt:lpstr>
      <vt:lpstr>Resources</vt:lpstr>
      <vt:lpstr>Course Web Site &amp; Forums</vt:lpstr>
      <vt:lpstr>The Software Technologies Slides and Videos</vt:lpstr>
      <vt:lpstr>Recommended Software</vt:lpstr>
      <vt:lpstr>Software Technologies</vt:lpstr>
      <vt:lpstr>License</vt:lpstr>
      <vt:lpstr>Trainings @ Software University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Technologies</dc:title>
  <dc:subject>HTML, CSS and JavaScript Course</dc:subject>
  <dc:creator/>
  <cp:keywords>HTML, CSS, JS, PHP, MySQL, C#, Java, SP.NET, Spring MVC, programming, course, SoftUni, Software University</cp:keywords>
  <dc:description>https://softuni.bg/courses/software-technologies</dc:description>
  <cp:lastModifiedBy/>
  <cp:revision>1</cp:revision>
  <dcterms:created xsi:type="dcterms:W3CDTF">2014-01-02T17:00:34Z</dcterms:created>
  <dcterms:modified xsi:type="dcterms:W3CDTF">2017-07-10T10:08:44Z</dcterms:modified>
  <cp:category>front-end, Web development, computer programming,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